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414" r:id="rId3"/>
    <p:sldId id="415" r:id="rId4"/>
    <p:sldId id="257" r:id="rId5"/>
    <p:sldId id="432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8" r:id="rId14"/>
    <p:sldId id="423" r:id="rId15"/>
    <p:sldId id="424" r:id="rId16"/>
    <p:sldId id="425" r:id="rId17"/>
    <p:sldId id="426" r:id="rId18"/>
    <p:sldId id="427" r:id="rId19"/>
    <p:sldId id="429" r:id="rId20"/>
    <p:sldId id="430" r:id="rId21"/>
    <p:sldId id="431" r:id="rId22"/>
    <p:sldId id="433" r:id="rId23"/>
    <p:sldId id="446" r:id="rId24"/>
    <p:sldId id="455" r:id="rId25"/>
    <p:sldId id="447" r:id="rId26"/>
    <p:sldId id="448" r:id="rId27"/>
    <p:sldId id="449" r:id="rId28"/>
    <p:sldId id="450" r:id="rId29"/>
    <p:sldId id="451" r:id="rId30"/>
    <p:sldId id="454" r:id="rId31"/>
    <p:sldId id="452" r:id="rId32"/>
    <p:sldId id="453" r:id="rId33"/>
    <p:sldId id="443" r:id="rId34"/>
    <p:sldId id="435" r:id="rId35"/>
    <p:sldId id="436" r:id="rId36"/>
    <p:sldId id="437" r:id="rId37"/>
    <p:sldId id="438" r:id="rId38"/>
    <p:sldId id="439" r:id="rId39"/>
    <p:sldId id="440" r:id="rId40"/>
    <p:sldId id="378" r:id="rId41"/>
    <p:sldId id="441" r:id="rId42"/>
    <p:sldId id="442" r:id="rId43"/>
    <p:sldId id="444" r:id="rId44"/>
    <p:sldId id="445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F5F7F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521"/>
    <p:restoredTop sz="94708"/>
  </p:normalViewPr>
  <p:slideViewPr>
    <p:cSldViewPr snapToGrid="0" snapToObjects="1">
      <p:cViewPr>
        <p:scale>
          <a:sx n="41" d="100"/>
          <a:sy n="41" d="100"/>
        </p:scale>
        <p:origin x="45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6.jpeg"/><Relationship Id="rId5" Type="http://schemas.openxmlformats.org/officeDocument/2006/relationships/image" Target="../media/image8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6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6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6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6.tif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hyperlink" Target="https://www.youtube.com/watch?v=-7ijI-g4jHg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2.png"/><Relationship Id="rId7" Type="http://schemas.openxmlformats.org/officeDocument/2006/relationships/image" Target="../media/image23.jpe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</a:t>
            </a:r>
            <a:r>
              <a:rPr lang="en-US" dirty="0" smtClean="0">
                <a:sym typeface="CMU Serif"/>
              </a:rPr>
              <a:t>3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1" y="6915962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problem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Using pre-existing character systems may not provide a clear understanding of what is actually going on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07844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solution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Get participants into a laboratory and see how communication influences the evolution of graphical systems</a:t>
            </a: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16688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780" t="7485" r="5496" b="6868"/>
          <a:stretch/>
        </p:blipFill>
        <p:spPr>
          <a:xfrm>
            <a:off x="3962602" y="3339441"/>
            <a:ext cx="5104390" cy="49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16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213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40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01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5" y="6012475"/>
            <a:ext cx="3048000" cy="236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602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5" y="6012475"/>
            <a:ext cx="30480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2" y="5974375"/>
            <a:ext cx="30099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1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9" y="3403874"/>
            <a:ext cx="3048000" cy="24765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3584896"/>
            <a:ext cx="30226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5" y="6012475"/>
            <a:ext cx="30480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2" y="5974375"/>
            <a:ext cx="30099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36" y="6229718"/>
            <a:ext cx="29972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47" y="3426769"/>
            <a:ext cx="318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9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2" y="2367575"/>
            <a:ext cx="83947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93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Recap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What ALL is and why it is useful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</a:rPr>
              <a:t>Validity of ALL </a:t>
            </a:r>
            <a:r>
              <a:rPr lang="en-GB" sz="4000" dirty="0" smtClean="0">
                <a:solidFill>
                  <a:schemeClr val="tx1"/>
                </a:solidFill>
              </a:rPr>
              <a:t>paradigm</a:t>
            </a:r>
            <a:endParaRPr lang="en-GB" sz="4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Different types of ALL experiments</a:t>
            </a:r>
          </a:p>
        </p:txBody>
      </p:sp>
    </p:spTree>
    <p:extLst>
      <p:ext uri="{BB962C8B-B14F-4D97-AF65-F5344CB8AC3E}">
        <p14:creationId xmlns:p14="http://schemas.microsoft.com/office/powerpoint/2010/main" val="21222032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design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Make participants generate their own graphical representations of concepts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Impose a pressure to communicate efficiently and accurately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Observe how repeated communication influences graphical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37034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result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Representations start off being iconic and complex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But with repeated communication trials, they become less complex but more symbolic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Graphical systems evolve from icons to symbols as a result of communicative pressures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610681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prediction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Language has evolved to become learnable and communicatively efficient</a:t>
            </a:r>
          </a:p>
        </p:txBody>
      </p:sp>
    </p:spTree>
    <p:extLst>
      <p:ext uri="{BB962C8B-B14F-4D97-AF65-F5344CB8AC3E}">
        <p14:creationId xmlns:p14="http://schemas.microsoft.com/office/powerpoint/2010/main" val="20279651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9" b="19037"/>
          <a:stretch/>
        </p:blipFill>
        <p:spPr>
          <a:xfrm>
            <a:off x="1542747" y="3403874"/>
            <a:ext cx="9944100" cy="52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4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2" y="3978516"/>
            <a:ext cx="98298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0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theory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We need to use language that is efficient to understand but also easy to acquire</a:t>
            </a:r>
            <a:endParaRPr lang="en-GB" sz="6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12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problem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We do not know how this trade-off between language learning and language use comes from</a:t>
            </a:r>
            <a:endParaRPr lang="en-GB" sz="6000" dirty="0" smtClean="0"/>
          </a:p>
        </p:txBody>
      </p:sp>
    </p:spTree>
    <p:extLst>
      <p:ext uri="{BB962C8B-B14F-4D97-AF65-F5344CB8AC3E}">
        <p14:creationId xmlns:p14="http://schemas.microsoft.com/office/powerpoint/2010/main" val="8900428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solution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Test how languages evolve by placing communicative and learning pressures on the participants</a:t>
            </a:r>
            <a:endParaRPr lang="en-GB" sz="6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912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05" y="3613392"/>
            <a:ext cx="9923711" cy="43025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5736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39111"/>
          <a:stretch/>
        </p:blipFill>
        <p:spPr>
          <a:xfrm>
            <a:off x="1" y="2466011"/>
            <a:ext cx="5013434" cy="544838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l="61132"/>
          <a:stretch/>
        </p:blipFill>
        <p:spPr>
          <a:xfrm>
            <a:off x="8645648" y="2479503"/>
            <a:ext cx="3200304" cy="5448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90" y="4696128"/>
            <a:ext cx="2042709" cy="173659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663521" y="6643813"/>
            <a:ext cx="4332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kapa</a:t>
            </a:r>
            <a:endParaRPr lang="en-GB" sz="6000" dirty="0" smtClean="0"/>
          </a:p>
        </p:txBody>
      </p:sp>
    </p:spTree>
    <p:extLst>
      <p:ext uri="{BB962C8B-B14F-4D97-AF65-F5344CB8AC3E}">
        <p14:creationId xmlns:p14="http://schemas.microsoft.com/office/powerpoint/2010/main" val="587457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529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Still to do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 few more examples of ALL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Taking part in an ALL experiment (</a:t>
            </a:r>
            <a:r>
              <a:rPr lang="en-GB" sz="4000" dirty="0" err="1" smtClean="0">
                <a:solidFill>
                  <a:schemeClr val="tx1"/>
                </a:solidFill>
              </a:rPr>
              <a:t>PsychoPy</a:t>
            </a:r>
            <a:r>
              <a:rPr lang="en-GB" sz="4000" dirty="0" smtClean="0">
                <a:solidFill>
                  <a:schemeClr val="tx1"/>
                </a:solidFill>
              </a:rPr>
              <a:t>)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Understanding the design and architecture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Interpreting the output and looking at results</a:t>
            </a:r>
            <a:endParaRPr lang="en-GB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54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05" y="3776347"/>
            <a:ext cx="9923711" cy="430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66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design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Pairs of participants learn the same language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They then have to communicate that language with a partner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Pass on the newly communicated language to the next pair of participants</a:t>
            </a:r>
            <a:endParaRPr lang="en-GB" sz="4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116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result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Systems emerge that can be learnt more easily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Systems emerge that can be communicatively effective i.e. expressivity</a:t>
            </a:r>
            <a:endParaRPr lang="en-GB" sz="4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Kirby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77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</a:t>
            </a:r>
            <a:r>
              <a:rPr lang="en-GB" sz="6000" dirty="0" smtClean="0">
                <a:solidFill>
                  <a:schemeClr val="tx1"/>
                </a:solidFill>
              </a:rPr>
              <a:t>VI: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ALL without the language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26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can we test predictions about language without using language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76068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There are ways to communicate non-linguistically but still incorporate linguistic properties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05273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>
                <a:solidFill>
                  <a:schemeClr val="tx1"/>
                </a:solidFill>
                <a:hlinkClick r:id="rId4"/>
              </a:rPr>
              <a:t>https://www.youtube.com/watch?v=-</a:t>
            </a:r>
            <a:r>
              <a:rPr lang="en-GB" sz="4000" dirty="0" smtClean="0">
                <a:solidFill>
                  <a:schemeClr val="tx1"/>
                </a:solidFill>
                <a:hlinkClick r:id="rId4"/>
              </a:rPr>
              <a:t>7ijI-g4jHg</a:t>
            </a:r>
            <a:endParaRPr lang="en-GB" sz="4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96393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can use non-linguistic sounds to communicate meanings to each other</a:t>
            </a: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280131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tend to use non-linguistic communication in everyday speech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37453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Give participants a slide whistle so they have a novel communication modality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740" y="2829297"/>
            <a:ext cx="6211614" cy="14493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70986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</a:t>
            </a:r>
            <a:r>
              <a:rPr lang="en-GB" sz="6000" dirty="0" smtClean="0">
                <a:solidFill>
                  <a:schemeClr val="tx1"/>
                </a:solidFill>
              </a:rPr>
              <a:t>V: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ALL and communication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 smtClean="0"/>
              <a:t>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93" y="4317999"/>
            <a:ext cx="5057007" cy="2650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9" y="4317999"/>
            <a:ext cx="4447729" cy="2650359"/>
          </a:xfrm>
          <a:prstGeom prst="rect">
            <a:avLst/>
          </a:prstGeom>
        </p:spPr>
      </p:pic>
      <p:pic>
        <p:nvPicPr>
          <p:cNvPr id="4" name="whistl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8397" y="5114689"/>
            <a:ext cx="812800" cy="812800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287124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 smtClean="0"/>
              <a:t>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93" y="4317999"/>
            <a:ext cx="5057007" cy="2650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9" y="4317999"/>
            <a:ext cx="4447729" cy="2650359"/>
          </a:xfrm>
          <a:prstGeom prst="rect">
            <a:avLst/>
          </a:prstGeom>
        </p:spPr>
      </p:pic>
      <p:pic>
        <p:nvPicPr>
          <p:cNvPr id="5" name="whistl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8397" y="5114689"/>
            <a:ext cx="812800" cy="812800"/>
          </a:xfrm>
          <a:prstGeom prst="rect">
            <a:avLst/>
          </a:prstGeom>
        </p:spPr>
      </p:pic>
      <p:sp>
        <p:nvSpPr>
          <p:cNvPr id="28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6186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 smtClean="0"/>
              <a:t>n experiment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5" name="whistl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08397" y="5114689"/>
            <a:ext cx="812800" cy="81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61" y="3780680"/>
            <a:ext cx="2179577" cy="34808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25275" y="3780680"/>
            <a:ext cx="2179577" cy="3480817"/>
          </a:xfrm>
          <a:prstGeom prst="rect">
            <a:avLst/>
          </a:prstGeom>
        </p:spPr>
      </p:pic>
      <p:sp>
        <p:nvSpPr>
          <p:cNvPr id="29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04552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/>
              <a:t> </a:t>
            </a:r>
            <a:r>
              <a:rPr lang="en-GB" sz="6000" dirty="0" smtClean="0"/>
              <a:t>design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Participants create their own non-linguistic signals to communicate meanings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These signals are recorded and passed onto the next generation of learners</a:t>
            </a:r>
            <a:endParaRPr lang="en-GB" sz="6000" dirty="0"/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Meaning s</a:t>
            </a:r>
            <a:r>
              <a:rPr lang="en-GB" sz="4000" dirty="0" smtClean="0"/>
              <a:t>timuli are either easy or difficult to communicate with iconic whistles</a:t>
            </a:r>
            <a:endParaRPr lang="en-GB" sz="4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31297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</a:t>
            </a:r>
            <a:r>
              <a:rPr lang="en-GB" sz="6000" dirty="0"/>
              <a:t> </a:t>
            </a:r>
            <a:r>
              <a:rPr lang="en-GB" sz="6000" dirty="0" smtClean="0"/>
              <a:t>result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Iconic whistles emerge over the course of iterated learning, but only for the easy to represent meanings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/>
              <a:t>Participants can utilise theoretically motivated communication without linguistic sounds</a:t>
            </a:r>
            <a:endParaRPr lang="en-GB" sz="4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Verhoef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2015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56979"/>
            <a:ext cx="546303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</a:t>
            </a:r>
            <a:r>
              <a:rPr lang="en-GB" sz="3600" dirty="0" smtClean="0"/>
              <a:t>without the language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833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question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How does communication affect the evolution of language</a:t>
            </a:r>
          </a:p>
        </p:txBody>
      </p:sp>
    </p:spTree>
    <p:extLst>
      <p:ext uri="{BB962C8B-B14F-4D97-AF65-F5344CB8AC3E}">
        <p14:creationId xmlns:p14="http://schemas.microsoft.com/office/powerpoint/2010/main" val="1463972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prediction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We start off with icons that evolve to become symbolic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4607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674" y="4069986"/>
            <a:ext cx="3589456" cy="35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95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60" y="4153665"/>
            <a:ext cx="2790278" cy="2760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043" y1="27273" x2="27717" y2="39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389" y="4153665"/>
            <a:ext cx="2885742" cy="27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3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theory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Pressures for efficient communication result in the evolution of more symbolic graphical forms</a:t>
            </a:r>
            <a:endParaRPr lang="en-GB" sz="6000" dirty="0" smtClean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Garrod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56979"/>
            <a:ext cx="51552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sz="3600" dirty="0"/>
              <a:t>ALL and </a:t>
            </a:r>
            <a:r>
              <a:rPr lang="en-GB" sz="3600" dirty="0" smtClean="0"/>
              <a:t>communication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0585672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10775</TotalTime>
  <Words>1080</Words>
  <Application>Microsoft Macintosh PowerPoint</Application>
  <PresentationFormat>Custom</PresentationFormat>
  <Paragraphs>316</Paragraphs>
  <Slides>44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Calibri</vt:lpstr>
      <vt:lpstr>CMU Serif</vt:lpstr>
      <vt:lpstr>CMU Serif Roman</vt:lpstr>
      <vt:lpstr>Courier</vt:lpstr>
      <vt:lpstr>Helvetica</vt:lpstr>
      <vt:lpstr>Helvetica Light</vt:lpstr>
      <vt:lpstr>Helvetica Neue</vt:lpstr>
      <vt:lpstr>Times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210</cp:revision>
  <cp:lastPrinted>2018-08-18T13:32:42Z</cp:lastPrinted>
  <dcterms:modified xsi:type="dcterms:W3CDTF">2018-08-19T11:59:19Z</dcterms:modified>
</cp:coreProperties>
</file>